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720000" y="510480"/>
            <a:ext cx="7771680" cy="146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34000"/>
          </a:bodyPr>
          <a:p>
            <a:pPr algn="ctr">
              <a:lnSpc>
                <a:spcPct val="100000"/>
              </a:lnSpc>
            </a:pPr>
            <a:r>
              <a:rPr b="1" lang="ru-RU" sz="4400" spc="-1" strike="noStrike" cap="all">
                <a:solidFill>
                  <a:srgbClr val="000000"/>
                </a:solidFill>
                <a:latin typeface="Calibri"/>
              </a:rPr>
              <a:t>ТРАКТОР СЕЛЬСКОХОЗЯЙСТВЕННЫЙ- УНИВЕРСАЛЬНЫЙ ПЕТРА-ЗСТ 390</a:t>
            </a:r>
            <a:br/>
            <a:endParaRPr b="0" lang="ru-RU" sz="4400" spc="-1" strike="noStrike">
              <a:latin typeface="Arial"/>
            </a:endParaRPr>
          </a:p>
        </p:txBody>
      </p:sp>
      <p:pic>
        <p:nvPicPr>
          <p:cNvPr id="77" name="Picture 2" descr="C:\Users\admin\Desktop\-021-1.jpg"/>
          <p:cNvPicPr/>
          <p:nvPr/>
        </p:nvPicPr>
        <p:blipFill>
          <a:blip r:embed="rId1"/>
          <a:stretch/>
        </p:blipFill>
        <p:spPr>
          <a:xfrm>
            <a:off x="28440" y="1980000"/>
            <a:ext cx="3338280" cy="1991520"/>
          </a:xfrm>
          <a:prstGeom prst="rect">
            <a:avLst/>
          </a:prstGeom>
          <a:ln w="0">
            <a:noFill/>
          </a:ln>
        </p:spPr>
      </p:pic>
      <p:pic>
        <p:nvPicPr>
          <p:cNvPr id="78" name="Picture 3" descr="C:\Users\admin\Desktop\02.jpg"/>
          <p:cNvPicPr/>
          <p:nvPr/>
        </p:nvPicPr>
        <p:blipFill>
          <a:blip r:embed="rId2"/>
          <a:stretch/>
        </p:blipFill>
        <p:spPr>
          <a:xfrm>
            <a:off x="3367080" y="2245320"/>
            <a:ext cx="3082320" cy="1894320"/>
          </a:xfrm>
          <a:prstGeom prst="rect">
            <a:avLst/>
          </a:prstGeom>
          <a:ln w="0">
            <a:noFill/>
          </a:ln>
        </p:spPr>
      </p:pic>
      <p:pic>
        <p:nvPicPr>
          <p:cNvPr id="79" name="Picture 4" descr="C:\Users\admin\Desktop\03.jpg"/>
          <p:cNvPicPr/>
          <p:nvPr/>
        </p:nvPicPr>
        <p:blipFill>
          <a:blip r:embed="rId3"/>
          <a:stretch/>
        </p:blipFill>
        <p:spPr>
          <a:xfrm>
            <a:off x="6087600" y="1920240"/>
            <a:ext cx="3056040" cy="1859400"/>
          </a:xfrm>
          <a:prstGeom prst="rect">
            <a:avLst/>
          </a:prstGeom>
          <a:ln w="0">
            <a:noFill/>
          </a:ln>
        </p:spPr>
      </p:pic>
      <p:sp>
        <p:nvSpPr>
          <p:cNvPr id="80" name="CustomShape 2"/>
          <p:cNvSpPr/>
          <p:nvPr/>
        </p:nvSpPr>
        <p:spPr>
          <a:xfrm>
            <a:off x="3960000" y="4860360"/>
            <a:ext cx="5039640" cy="175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just">
              <a:lnSpc>
                <a:spcPct val="100000"/>
              </a:lnSpc>
            </a:pPr>
            <a:r>
              <a:rPr b="0" lang="ru-RU" sz="2200" spc="-1" strike="noStrike">
                <a:latin typeface="Arial"/>
              </a:rPr>
              <a:t>Выполнил: Кравцов А., группа 2-3 М</a:t>
            </a:r>
            <a:endParaRPr b="0" lang="ru-RU" sz="22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2200" spc="-1" strike="noStrike">
                <a:latin typeface="Arial"/>
              </a:rPr>
              <a:t>Преподаватель:Зайцев И.И.</a:t>
            </a:r>
            <a:endParaRPr b="0" lang="ru-RU" sz="2200" spc="-1" strike="noStrike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Rockwell"/>
              </a:rPr>
              <a:t>Преподаватель</a:t>
            </a:r>
            <a:r>
              <a:rPr b="0" lang="en-GB" sz="1800" spc="-1" strike="noStrike">
                <a:solidFill>
                  <a:srgbClr val="ffffff"/>
                </a:solidFill>
                <a:latin typeface="Rockwell"/>
              </a:rPr>
              <a:t>:</a:t>
            </a:r>
            <a:r>
              <a:rPr b="0" lang="ru-RU" sz="1800" spc="-1" strike="noStrike">
                <a:solidFill>
                  <a:srgbClr val="ffffff"/>
                </a:solidFill>
                <a:latin typeface="Rockwell"/>
              </a:rPr>
              <a:t> Зайцев Игорь Иванович.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ffffff"/>
                </a:solidFill>
                <a:latin typeface="Rockwell"/>
              </a:rPr>
              <a:t>Преподаватель</a:t>
            </a:r>
            <a:r>
              <a:rPr b="0" lang="en-GB" sz="1800" spc="-1" strike="noStrike">
                <a:solidFill>
                  <a:srgbClr val="ffffff"/>
                </a:solidFill>
                <a:latin typeface="Rockwell"/>
              </a:rPr>
              <a:t>: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81" name="TextShape 3"/>
          <p:cNvSpPr txBox="1"/>
          <p:nvPr/>
        </p:nvSpPr>
        <p:spPr>
          <a:xfrm>
            <a:off x="3600000" y="6120000"/>
            <a:ext cx="2160000" cy="5400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2200" spc="-1" strike="noStrike">
                <a:solidFill>
                  <a:srgbClr val="8b8b8b"/>
                </a:solidFill>
                <a:latin typeface="Calibri"/>
                <a:ea typeface="Microsoft YaHei"/>
              </a:rPr>
              <a:t>2022 г</a:t>
            </a:r>
            <a:endParaRPr b="0" lang="ru-RU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Технические характеристики 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Тип двигателя,их существует 3 вида.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1) ЯМЗ 65854 (300 л.с)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2) ЯМЗ 65855 (350 л.с)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3) ЯМЗ 65857 (390 л.с)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Скорость движения км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/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ч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Транспортная 30км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/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ч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Рабочая до 12 км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/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ч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Габаритные размеры при транспортном положении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Длинна без навесной системы 6550 мм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Длинна с сх навеской 7400 мм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Ширина 2890 мм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Высота 3650 мм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Масса эксплуатационная 14800 кг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Тип трансмиссии ПЕТРА-3СТ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Коробка передач механическая с шестернями постоянного зацепления и гидравлическим переключением передач без разрыва потока мощности на каждом режиме 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Количество передач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: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переднего хода-16 заднего хода-8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Рабочее давление в гидросистеме коробки передач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 0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,8-1,0 ПМа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Муфта полужесткая с резиновыми  элементами, работающими на сжатие.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 одном картере с муфтой смонтирован редуктор привода шестеренных насосов гидросистем управление поворотом и навесным устройством 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tabLst>
                <a:tab algn="l" pos="0"/>
              </a:tabLst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Карданные передачи открытого типа с игольчатыми подшипниками 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0000"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Шины ФД-12 28.1 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R26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Рулевое управление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: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Гидрообъемная система рулевого управления.Регулируемая рулевая колонка 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Объем топливного бака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: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800л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Кабина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: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Цельнометаллическая, двухместная, герметизированная с шумо- и теплоизоляцией, со встроенным каркасом безопасности, защищающим оператора от опрокидывания машины и от падающих предметов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0000"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Механизм сельскохозяйственной навески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457200" y="1600200"/>
            <a:ext cx="8228880" cy="2359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Максимальная грузоподъемность навесной системы, не более, кН (кг) 55 (5500)</a:t>
            </a:r>
            <a:endParaRPr b="0" lang="ru-RU" sz="32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Сельхоз навеска 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: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Трехточечная с гидроприводом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Application>LibreOffice/7.0.0.3$Windows_x86 LibreOffice_project/8061b3e9204bef6b321a21033174034a5e2ea88e</Application>
  <Words>218</Words>
  <Paragraphs>32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2022-01-26T18:07:48Z</dcterms:created>
  <dc:creator>admin</dc:creator>
  <dc:description/>
  <dc:language>ru-RU</dc:language>
  <cp:lastModifiedBy/>
  <dcterms:modified xsi:type="dcterms:W3CDTF">2022-05-11T09:52:44Z</dcterms:modified>
  <cp:revision>6</cp:revision>
  <dc:subject/>
  <dc:title>ТРАКТОР СЕЛЬСКОХОЗЯЙСТВЕННЫЙ- УНИВЕРСАЛЬНЫЙ ПЕТРА-ЗСТ 390 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